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74" r:id="rId2"/>
    <p:sldId id="475" r:id="rId3"/>
    <p:sldId id="477" r:id="rId4"/>
    <p:sldId id="476" r:id="rId5"/>
    <p:sldId id="478" r:id="rId6"/>
    <p:sldId id="274" r:id="rId7"/>
    <p:sldId id="265" r:id="rId8"/>
    <p:sldId id="278" r:id="rId9"/>
    <p:sldId id="479" r:id="rId10"/>
    <p:sldId id="480" r:id="rId11"/>
    <p:sldId id="481" r:id="rId12"/>
    <p:sldId id="48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129" autoAdjust="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29EC2-9F54-4963-B5BB-05816F3C24B8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08640-1AEC-42CE-A65F-05BBE7819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1087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08640-1AEC-42CE-A65F-05BBE7819F8E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38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2C27FA-7C44-23B4-95E3-990AC8268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413AF1-BA80-E834-706A-278F2B964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58E11DD-E475-BC48-8C0F-C9BF74A1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3BEE15-64A2-8B8A-0041-22644DA98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A2D49B-37E2-C22D-D1D1-B550D0AE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48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85C4D2-B654-3184-C7C2-1510255C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357CAF4-31C0-DD64-693C-D0B3EEF792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1A1A0B-C662-D4B6-6E32-D22F7208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C09D59-83D3-066E-FE55-666C2216C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73826A-5194-D594-9934-24B0A713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5982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121673-168B-6E7E-E2E1-40F168073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14E78A-F39C-88CD-AA60-56C34239C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9B8C7F-64EA-5F16-AE26-4AEEC374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BDEA008-3C92-CC89-CD21-468837A3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861E4E-1C8F-3C9C-64C6-759D9D966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77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264205-15A8-21A0-DC90-1CE40B68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546A96-0843-F451-9D16-08550D2F65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61A54E7-FF74-43C7-A75C-97A39723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E5518B3-7AAD-E2AE-032E-791E1C6B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A7AFE7-7123-C24B-86C8-60321518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85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82133-E7EB-556E-2FF7-506EA9F7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92EBBD7-8934-5576-1902-394C6CCB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131B25-00C5-4A91-C77F-F66B1A77D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078D03-2FCC-0BB4-1362-E074DEC6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6D99D4-590A-CD3B-EF22-6E2B6C08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4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A34512-1EBA-E3CC-D253-A91E7B6F4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7BDA4B-9343-D579-DCE0-F3133457B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CE570C-7D29-BFB4-121C-66967E43C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3AF563-B9F6-93C7-E095-914B7223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4EB113-5EA8-BE41-BCA1-AF5D4D12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748A49-B81C-9270-180F-99B9FD3D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257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E62DA-77A0-84E2-1A0F-09D7912C7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8BD73FF-9AD1-AADE-C411-D9F37B0EC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ED6C47-0DC6-DF5B-1DC0-D8A18B3F8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4B8C08A-91D0-8EE6-19FD-5318B0B98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323CF4D-FDC1-C068-38D8-C1650E6D5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2982589-5B96-075C-4429-AC351D18B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1B7B75E-4BCC-CC3B-5CBB-C533466D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22D53A4-783E-B0C3-CF11-26B6962A5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09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7DD09-079E-8CAA-51C1-4F0D34615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0C2418-A986-A2E6-8511-4CE11C18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54CBBCC-49D2-5B92-2176-87E7252E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6A75E3-24AF-DC92-352A-CA3EA696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15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7E8885-EFB5-FB7B-3045-73ECA6D14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1424D00-25C9-59C2-8898-6CD556C89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241D127-6F10-ED9B-D94A-804A7156F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305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E82301-13CF-619A-202B-5E8EAE54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8E0AD6-1297-9024-EF64-3295BD7DB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55024E8-DE6A-EAED-B859-0C8147DAA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208ACE-C8CA-115E-BC59-31690B83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843F33C-71E1-CB4C-E047-10C33348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E001E9-C3E4-7CEB-969B-B91541891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532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704FCE-83B2-17F2-F81B-E2432438D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E861CAD-7C73-F918-5A28-B2FDBEDB79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75539D-4400-D57C-60D6-3CF34A2EA9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E69EBF-97DF-0553-13BD-9F04FCA1B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D35EFD-CAA2-876F-5A36-974EF5A8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27ED9CE-4FEB-6972-D1C2-AAC19D037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52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D2EF437-6476-5095-92A1-1A51BF6F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D21E8B6-372F-90A0-2BBD-83B54292CB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2D2C30-B5EA-B593-AA9A-5DB6C5F59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F19BD-F3ED-4832-A8A0-05DE778886D5}" type="datetimeFigureOut">
              <a:rPr lang="pt-BR" smtClean="0"/>
              <a:t>10/02/2024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E6A5A9-E2EC-C6B1-6949-6CF3F35178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D4A7D5-0736-EA66-8B34-24A7C1C91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E9618-D3BC-4951-8129-76BF493F33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78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B38D602-3D54-FC6F-01FD-4DC0587FC9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07"/>
          <a:stretch/>
        </p:blipFill>
        <p:spPr>
          <a:xfrm>
            <a:off x="-1" y="1225827"/>
            <a:ext cx="12191999" cy="5553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87C3768-E626-FFA7-C1D4-2629E81EEB8A}"/>
              </a:ext>
            </a:extLst>
          </p:cNvPr>
          <p:cNvSpPr/>
          <p:nvPr/>
        </p:nvSpPr>
        <p:spPr>
          <a:xfrm>
            <a:off x="0" y="-1"/>
            <a:ext cx="12192000" cy="150297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986117D-D0AF-E16C-A5F4-9C1923EAFA91}"/>
              </a:ext>
            </a:extLst>
          </p:cNvPr>
          <p:cNvSpPr/>
          <p:nvPr/>
        </p:nvSpPr>
        <p:spPr>
          <a:xfrm>
            <a:off x="467822" y="205925"/>
            <a:ext cx="3042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RGA 2024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0F82DA3-480A-0430-979B-9F82B6901064}"/>
              </a:ext>
            </a:extLst>
          </p:cNvPr>
          <p:cNvSpPr txBox="1"/>
          <p:nvPr/>
        </p:nvSpPr>
        <p:spPr>
          <a:xfrm>
            <a:off x="3547130" y="271721"/>
            <a:ext cx="81770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/>
            <a:r>
              <a:rPr lang="pt-BR" sz="28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BLOCO 2 - Módulos Especiais = E4 </a:t>
            </a:r>
          </a:p>
          <a:p>
            <a:pPr algn="ctr" fontAlgn="t"/>
            <a:r>
              <a:rPr lang="pt-BR" sz="2800" b="1" dirty="0">
                <a:ln w="1016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Leelawadee" panose="020B0502040204020203" pitchFamily="34" charset="-34"/>
                <a:cs typeface="Leelawadee" panose="020B0502040204020203" pitchFamily="34" charset="-34"/>
              </a:rPr>
              <a:t>OFICINAS DE TRABALHO: Comunicação Espírita </a:t>
            </a:r>
            <a:endParaRPr lang="pt-BR" sz="2800" b="1" dirty="0">
              <a:ln w="1016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E9D3255-AFF3-993E-D10C-06A2D0419C55}"/>
              </a:ext>
            </a:extLst>
          </p:cNvPr>
          <p:cNvSpPr/>
          <p:nvPr/>
        </p:nvSpPr>
        <p:spPr>
          <a:xfrm>
            <a:off x="0" y="6334780"/>
            <a:ext cx="121920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2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C0785D-1F40-47E3-C149-52E4BF29C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C404CFD-2883-DCA6-495F-912BF7E7C6F7}"/>
              </a:ext>
            </a:extLst>
          </p:cNvPr>
          <p:cNvSpPr/>
          <p:nvPr/>
        </p:nvSpPr>
        <p:spPr>
          <a:xfrm>
            <a:off x="4956463" y="1883228"/>
            <a:ext cx="6905473" cy="48366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0B80523-CCD4-CC9D-406C-587E5B74A64F}"/>
              </a:ext>
            </a:extLst>
          </p:cNvPr>
          <p:cNvSpPr/>
          <p:nvPr/>
        </p:nvSpPr>
        <p:spPr>
          <a:xfrm>
            <a:off x="0" y="31837"/>
            <a:ext cx="12192000" cy="16881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85A1DC-643E-5114-3D01-AB58398022DD}"/>
              </a:ext>
            </a:extLst>
          </p:cNvPr>
          <p:cNvSpPr txBox="1"/>
          <p:nvPr/>
        </p:nvSpPr>
        <p:spPr>
          <a:xfrm>
            <a:off x="5045206" y="1977832"/>
            <a:ext cx="661761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>
                <a:ln w="0"/>
                <a:solidFill>
                  <a:schemeClr val="accent1">
                    <a:lumMod val="50000"/>
                  </a:schemeClr>
                </a:solidFill>
                <a:latin typeface="Forte" panose="03060902040502070203" pitchFamily="66" charset="0"/>
              </a:rPr>
              <a:t>O QUE É SER </a:t>
            </a:r>
            <a:endParaRPr lang="pt-BR" sz="3600" b="1" dirty="0">
              <a:ln w="0"/>
              <a:solidFill>
                <a:schemeClr val="accent1">
                  <a:lumMod val="50000"/>
                </a:schemeClr>
              </a:solidFill>
              <a:latin typeface="Forte" panose="03060902040502070203" pitchFamily="66" charset="0"/>
            </a:endParaRPr>
          </a:p>
          <a:p>
            <a:pPr algn="ctr"/>
            <a:r>
              <a:rPr lang="pt-BR" sz="4000" b="1" dirty="0">
                <a:ln w="0"/>
                <a:solidFill>
                  <a:schemeClr val="accent1">
                    <a:lumMod val="50000"/>
                  </a:schemeClr>
                </a:solidFill>
              </a:rPr>
              <a:t>MÉDIUM DE SI MESMO?</a:t>
            </a:r>
          </a:p>
          <a:p>
            <a:pPr algn="ctr"/>
            <a:endParaRPr lang="pt-BR" sz="4000" b="1" dirty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</a:rPr>
              <a:t>O QUE FAÇO EFETIVAMENTE PARA LEMBRAR QUE SOU </a:t>
            </a:r>
            <a:r>
              <a:rPr lang="pt-BR" sz="7200" b="1" dirty="0">
                <a:ln w="0"/>
                <a:solidFill>
                  <a:schemeClr val="accent1">
                    <a:lumMod val="50000"/>
                  </a:schemeClr>
                </a:solidFill>
                <a:latin typeface="Forte" panose="03060902040502070203" pitchFamily="66" charset="0"/>
              </a:rPr>
              <a:t>ESPÍRITO</a:t>
            </a:r>
            <a:endParaRPr lang="pt-BR" sz="3600" b="1" dirty="0">
              <a:ln w="0"/>
              <a:solidFill>
                <a:schemeClr val="accent1">
                  <a:lumMod val="50000"/>
                </a:schemeClr>
              </a:solidFill>
              <a:latin typeface="Forte" panose="03060902040502070203" pitchFamily="66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8E5AB3-1F76-0D1B-76DA-8CD950967B27}"/>
              </a:ext>
            </a:extLst>
          </p:cNvPr>
          <p:cNvSpPr txBox="1"/>
          <p:nvPr/>
        </p:nvSpPr>
        <p:spPr>
          <a:xfrm>
            <a:off x="2813902" y="491168"/>
            <a:ext cx="76875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ln w="0"/>
                <a:solidFill>
                  <a:schemeClr val="bg1"/>
                </a:solidFill>
              </a:rPr>
              <a:t>COMUNICAÇÃO INTERIOR 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O que é ser Médium de si mesmo? - YouTube">
            <a:extLst>
              <a:ext uri="{FF2B5EF4-FFF2-40B4-BE49-F238E27FC236}">
                <a16:creationId xmlns:a16="http://schemas.microsoft.com/office/drawing/2014/main" id="{B5A5CEC8-90A9-8996-39FD-49604436A9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5" t="38718" r="61658"/>
          <a:stretch/>
        </p:blipFill>
        <p:spPr bwMode="auto">
          <a:xfrm>
            <a:off x="352479" y="1883227"/>
            <a:ext cx="4353666" cy="48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 que é ser Médium de si mesmo? - YouTube">
            <a:extLst>
              <a:ext uri="{FF2B5EF4-FFF2-40B4-BE49-F238E27FC236}">
                <a16:creationId xmlns:a16="http://schemas.microsoft.com/office/drawing/2014/main" id="{C9BD96B8-54E7-C999-12AB-684790119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8"/>
          <a:stretch/>
        </p:blipFill>
        <p:spPr bwMode="auto">
          <a:xfrm>
            <a:off x="396052" y="3695486"/>
            <a:ext cx="4353666" cy="2590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 que é ser Médium de si mesmo? - YouTube">
            <a:extLst>
              <a:ext uri="{FF2B5EF4-FFF2-40B4-BE49-F238E27FC236}">
                <a16:creationId xmlns:a16="http://schemas.microsoft.com/office/drawing/2014/main" id="{ACA63783-4EC1-56BF-F45E-E5B7BF069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2" t="62917" r="26105"/>
          <a:stretch/>
        </p:blipFill>
        <p:spPr bwMode="auto">
          <a:xfrm>
            <a:off x="4201145" y="5188755"/>
            <a:ext cx="593743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6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118755-C3DC-25EE-DAED-00C0B1571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gaveta de receitas – donas no fim de semana">
            <a:extLst>
              <a:ext uri="{FF2B5EF4-FFF2-40B4-BE49-F238E27FC236}">
                <a16:creationId xmlns:a16="http://schemas.microsoft.com/office/drawing/2014/main" id="{F9633B4A-06E1-CEA3-75C6-6E4D4C700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116" b="55699"/>
          <a:stretch/>
        </p:blipFill>
        <p:spPr bwMode="auto">
          <a:xfrm>
            <a:off x="144559" y="1883229"/>
            <a:ext cx="4599289" cy="483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B0F1870-BFA9-AAF9-E2BB-47DA701CE4A2}"/>
              </a:ext>
            </a:extLst>
          </p:cNvPr>
          <p:cNvSpPr/>
          <p:nvPr/>
        </p:nvSpPr>
        <p:spPr>
          <a:xfrm>
            <a:off x="4956463" y="1883228"/>
            <a:ext cx="6905473" cy="48366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66114FA-6387-0CB5-0287-FF72B435DD40}"/>
              </a:ext>
            </a:extLst>
          </p:cNvPr>
          <p:cNvSpPr/>
          <p:nvPr/>
        </p:nvSpPr>
        <p:spPr>
          <a:xfrm>
            <a:off x="0" y="31837"/>
            <a:ext cx="12192000" cy="16881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776BA87-C60F-DAC7-75CD-C6292F86B746}"/>
              </a:ext>
            </a:extLst>
          </p:cNvPr>
          <p:cNvSpPr txBox="1"/>
          <p:nvPr/>
        </p:nvSpPr>
        <p:spPr>
          <a:xfrm>
            <a:off x="5359628" y="2529572"/>
            <a:ext cx="6099142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</a:rPr>
              <a:t>PRECISAMOS </a:t>
            </a:r>
          </a:p>
          <a:p>
            <a:pPr algn="ctr"/>
            <a:r>
              <a:rPr lang="pt-BR" sz="4400" b="1" dirty="0">
                <a:ln w="0"/>
                <a:solidFill>
                  <a:schemeClr val="accent1">
                    <a:lumMod val="50000"/>
                  </a:schemeClr>
                </a:solidFill>
              </a:rPr>
              <a:t>ARRUMAR </a:t>
            </a:r>
            <a:endParaRPr lang="pt-BR" sz="3600" b="1" dirty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sz="4800" b="1" dirty="0">
                <a:ln w="0"/>
                <a:solidFill>
                  <a:schemeClr val="accent1">
                    <a:lumMod val="50000"/>
                  </a:schemeClr>
                </a:solidFill>
              </a:rPr>
              <a:t>A GAVETA</a:t>
            </a:r>
          </a:p>
          <a:p>
            <a:pPr algn="ctr"/>
            <a:b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</a:rPr>
            </a:br>
            <a:r>
              <a:rPr lang="pt-BR" sz="3200" b="1" dirty="0">
                <a:ln w="0"/>
                <a:solidFill>
                  <a:schemeClr val="accent1">
                    <a:lumMod val="50000"/>
                  </a:schemeClr>
                </a:solidFill>
                <a:latin typeface="Forte" panose="03060902040502070203" pitchFamily="66" charset="0"/>
              </a:rPr>
              <a:t>ABRIR ESPAÇO PARA CABER </a:t>
            </a:r>
          </a:p>
          <a:p>
            <a:pPr algn="ctr"/>
            <a:r>
              <a:rPr lang="pt-BR" sz="3200" b="1" dirty="0">
                <a:ln w="0"/>
                <a:solidFill>
                  <a:schemeClr val="accent1">
                    <a:lumMod val="50000"/>
                  </a:schemeClr>
                </a:solidFill>
                <a:latin typeface="Forte" panose="03060902040502070203" pitchFamily="66" charset="0"/>
              </a:rPr>
              <a:t>O INTERESSE PELAS PESSOAS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D1BA43-2D18-DB5C-C9B4-B681B541E34F}"/>
              </a:ext>
            </a:extLst>
          </p:cNvPr>
          <p:cNvSpPr txBox="1"/>
          <p:nvPr/>
        </p:nvSpPr>
        <p:spPr>
          <a:xfrm>
            <a:off x="2813902" y="491168"/>
            <a:ext cx="76875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b="1" dirty="0">
                <a:ln w="0"/>
                <a:solidFill>
                  <a:schemeClr val="bg1"/>
                </a:solidFill>
              </a:rPr>
              <a:t>COMUNICAÇÃO INTERPESSOAL</a:t>
            </a:r>
            <a:endParaRPr lang="pt-BR" sz="4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gaveta de receitas – donas no fim de semana">
            <a:extLst>
              <a:ext uri="{FF2B5EF4-FFF2-40B4-BE49-F238E27FC236}">
                <a16:creationId xmlns:a16="http://schemas.microsoft.com/office/drawing/2014/main" id="{553F977F-4EED-47BD-F273-F9C0CB025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48" y="2665740"/>
            <a:ext cx="4575207" cy="3376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54813EAD-ED97-F2EB-64A8-39005E9BA4B9}"/>
              </a:ext>
            </a:extLst>
          </p:cNvPr>
          <p:cNvSpPr/>
          <p:nvPr/>
        </p:nvSpPr>
        <p:spPr>
          <a:xfrm>
            <a:off x="252736" y="1883241"/>
            <a:ext cx="4540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Como está sua gaveta?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21BD79A-C52E-E1F7-CA8D-7486898AA900}"/>
              </a:ext>
            </a:extLst>
          </p:cNvPr>
          <p:cNvSpPr/>
          <p:nvPr/>
        </p:nvSpPr>
        <p:spPr>
          <a:xfrm>
            <a:off x="1039854" y="5996662"/>
            <a:ext cx="25415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Esta cheia?</a:t>
            </a:r>
          </a:p>
        </p:txBody>
      </p:sp>
    </p:spTree>
    <p:extLst>
      <p:ext uri="{BB962C8B-B14F-4D97-AF65-F5344CB8AC3E}">
        <p14:creationId xmlns:p14="http://schemas.microsoft.com/office/powerpoint/2010/main" val="30392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108484-6DFD-9193-836A-1493BBAC2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1027C186-8A6C-01AF-1F75-2BB896AED796}"/>
              </a:ext>
            </a:extLst>
          </p:cNvPr>
          <p:cNvSpPr/>
          <p:nvPr/>
        </p:nvSpPr>
        <p:spPr>
          <a:xfrm>
            <a:off x="328900" y="1883228"/>
            <a:ext cx="4490446" cy="4858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77B9FE3-9276-7D1E-FB09-9396DCD97F0B}"/>
              </a:ext>
            </a:extLst>
          </p:cNvPr>
          <p:cNvSpPr/>
          <p:nvPr/>
        </p:nvSpPr>
        <p:spPr>
          <a:xfrm>
            <a:off x="4956463" y="1883228"/>
            <a:ext cx="6905473" cy="48366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F63CE9-17B4-FA1A-8CD1-4BC925BBAB60}"/>
              </a:ext>
            </a:extLst>
          </p:cNvPr>
          <p:cNvSpPr/>
          <p:nvPr/>
        </p:nvSpPr>
        <p:spPr>
          <a:xfrm>
            <a:off x="0" y="31837"/>
            <a:ext cx="12192000" cy="16881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A9D1C0-72D0-2E46-5BD2-A29689421EEE}"/>
              </a:ext>
            </a:extLst>
          </p:cNvPr>
          <p:cNvSpPr txBox="1"/>
          <p:nvPr/>
        </p:nvSpPr>
        <p:spPr>
          <a:xfrm>
            <a:off x="5429840" y="2029961"/>
            <a:ext cx="609914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</a:rPr>
              <a:t>Quais as ações concretas que </a:t>
            </a:r>
            <a:r>
              <a:rPr lang="pt-BR" sz="4000" b="1" dirty="0">
                <a:ln w="0"/>
                <a:solidFill>
                  <a:schemeClr val="accent1">
                    <a:lumMod val="50000"/>
                  </a:schemeClr>
                </a:solidFill>
              </a:rPr>
              <a:t>colocarei em prática para </a:t>
            </a:r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</a:rPr>
              <a:t>melhorar minha comunicação:</a:t>
            </a:r>
          </a:p>
          <a:p>
            <a:pPr algn="ctr"/>
            <a:endParaRPr lang="pt-BR" sz="3600" b="1" dirty="0">
              <a:ln w="0"/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</a:rPr>
              <a:t>NO CENTRO?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</a:rPr>
              <a:t>NA REGIONAL?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pt-BR" sz="3600" b="1" dirty="0">
                <a:ln w="0"/>
                <a:solidFill>
                  <a:schemeClr val="accent1">
                    <a:lumMod val="50000"/>
                  </a:schemeClr>
                </a:solidFill>
              </a:rPr>
              <a:t>NO MOVIMENTO?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2CDBA28-50CD-85EC-92B1-3A46E02BCD5C}"/>
              </a:ext>
            </a:extLst>
          </p:cNvPr>
          <p:cNvSpPr txBox="1"/>
          <p:nvPr/>
        </p:nvSpPr>
        <p:spPr>
          <a:xfrm>
            <a:off x="1036949" y="583501"/>
            <a:ext cx="104920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n w="0"/>
                <a:solidFill>
                  <a:schemeClr val="bg1"/>
                </a:solidFill>
              </a:rPr>
              <a:t>O QUE ESTE MÓDULO TEM A VER COM A MINHA VIDA?</a:t>
            </a:r>
            <a:endParaRPr lang="pt-BR" sz="1800" b="1" dirty="0">
              <a:ln w="0"/>
              <a:solidFill>
                <a:schemeClr val="bg1"/>
              </a:solidFill>
            </a:endParaRPr>
          </a:p>
        </p:txBody>
      </p:sp>
      <p:pic>
        <p:nvPicPr>
          <p:cNvPr id="1026" name="Picture 2" descr="A dúvida metódica como busca da verdade">
            <a:extLst>
              <a:ext uri="{FF2B5EF4-FFF2-40B4-BE49-F238E27FC236}">
                <a16:creationId xmlns:a16="http://schemas.microsoft.com/office/drawing/2014/main" id="{0AE3A740-C5BB-D620-DAAA-11BE461A5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03" y="2752782"/>
            <a:ext cx="4594143" cy="2997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887E73B3-560C-A399-E24C-05A30E2CE6FF}"/>
              </a:ext>
            </a:extLst>
          </p:cNvPr>
          <p:cNvSpPr/>
          <p:nvPr/>
        </p:nvSpPr>
        <p:spPr>
          <a:xfrm>
            <a:off x="1197208" y="1865767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RGA 2024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1FADB74-F673-0D56-1041-4094DD3AA7E7}"/>
              </a:ext>
            </a:extLst>
          </p:cNvPr>
          <p:cNvSpPr/>
          <p:nvPr/>
        </p:nvSpPr>
        <p:spPr>
          <a:xfrm>
            <a:off x="1096795" y="571510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RGA 2025</a:t>
            </a:r>
          </a:p>
        </p:txBody>
      </p:sp>
    </p:spTree>
    <p:extLst>
      <p:ext uri="{BB962C8B-B14F-4D97-AF65-F5344CB8AC3E}">
        <p14:creationId xmlns:p14="http://schemas.microsoft.com/office/powerpoint/2010/main" val="183170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3E2CDAB0-C6F8-8F35-086B-D16C6CB5A392}"/>
              </a:ext>
            </a:extLst>
          </p:cNvPr>
          <p:cNvSpPr/>
          <p:nvPr/>
        </p:nvSpPr>
        <p:spPr>
          <a:xfrm>
            <a:off x="330065" y="432245"/>
            <a:ext cx="4349962" cy="59935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36977B5-7ED6-2D50-29D9-EBCEB755EC7F}"/>
              </a:ext>
            </a:extLst>
          </p:cNvPr>
          <p:cNvSpPr/>
          <p:nvPr/>
        </p:nvSpPr>
        <p:spPr>
          <a:xfrm>
            <a:off x="4956463" y="432245"/>
            <a:ext cx="6905473" cy="434996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46F61D4-FC9F-7211-55D4-D15642DD70D8}"/>
              </a:ext>
            </a:extLst>
          </p:cNvPr>
          <p:cNvSpPr/>
          <p:nvPr/>
        </p:nvSpPr>
        <p:spPr>
          <a:xfrm>
            <a:off x="4947468" y="4908331"/>
            <a:ext cx="6905473" cy="15174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0" name="Picture 2" descr="Vamos Falar Sobre">
            <a:extLst>
              <a:ext uri="{FF2B5EF4-FFF2-40B4-BE49-F238E27FC236}">
                <a16:creationId xmlns:a16="http://schemas.microsoft.com/office/drawing/2014/main" id="{4EC3D4E2-57BF-6BCE-2F83-9611954A9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5" y="2215807"/>
            <a:ext cx="4162098" cy="416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ED0D1D77-71C0-F2EC-7577-9D2888E1D690}"/>
              </a:ext>
            </a:extLst>
          </p:cNvPr>
          <p:cNvSpPr/>
          <p:nvPr/>
        </p:nvSpPr>
        <p:spPr>
          <a:xfrm>
            <a:off x="6030933" y="5205378"/>
            <a:ext cx="4738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COMUNICAÇÃO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3B73FA2-E5E0-8861-E718-35C0EC1642BF}"/>
              </a:ext>
            </a:extLst>
          </p:cNvPr>
          <p:cNvSpPr/>
          <p:nvPr/>
        </p:nvSpPr>
        <p:spPr>
          <a:xfrm>
            <a:off x="4962482" y="1149045"/>
            <a:ext cx="689945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pt-BR" sz="3600" b="1" cap="none" spc="0" dirty="0">
                <a:ln w="0"/>
                <a:solidFill>
                  <a:schemeClr val="tx1"/>
                </a:solidFill>
              </a:rPr>
              <a:t>COMUNICAÇÃO INTERIOR</a:t>
            </a:r>
          </a:p>
          <a:p>
            <a:endParaRPr lang="pt-BR" sz="3600" b="1" cap="none" spc="0" dirty="0">
              <a:ln w="0"/>
              <a:solidFill>
                <a:schemeClr val="tx1"/>
              </a:solidFill>
            </a:endParaRP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pt-BR" sz="3600" b="1" dirty="0">
                <a:ln w="0"/>
              </a:rPr>
              <a:t>COMUNICAÇÃO INTERPESSOAL</a:t>
            </a:r>
          </a:p>
          <a:p>
            <a:endParaRPr lang="pt-BR" sz="3600" b="1" dirty="0">
              <a:ln w="0"/>
            </a:endParaRPr>
          </a:p>
          <a:p>
            <a:pPr marL="742950" indent="-742950">
              <a:buFont typeface="Wingdings" panose="05000000000000000000" pitchFamily="2" charset="2"/>
              <a:buChar char="ü"/>
            </a:pPr>
            <a:r>
              <a:rPr lang="pt-BR" sz="3600" b="1" cap="none" spc="0" dirty="0">
                <a:ln w="0"/>
                <a:solidFill>
                  <a:schemeClr val="tx1"/>
                </a:solidFill>
              </a:rPr>
              <a:t>COMUNICAÇÃO EXTERNA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64EA6EC-3924-F323-C1D8-AC829C0B7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25"/>
          <a:stretch/>
        </p:blipFill>
        <p:spPr>
          <a:xfrm>
            <a:off x="396018" y="474711"/>
            <a:ext cx="4263003" cy="1963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49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 que é ser Médium de si mesmo? - YouTube">
            <a:extLst>
              <a:ext uri="{FF2B5EF4-FFF2-40B4-BE49-F238E27FC236}">
                <a16:creationId xmlns:a16="http://schemas.microsoft.com/office/drawing/2014/main" id="{D3A91208-4FEE-819D-4F4A-DD00E482D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5" t="38718" r="61658"/>
          <a:stretch/>
        </p:blipFill>
        <p:spPr bwMode="auto">
          <a:xfrm>
            <a:off x="239355" y="432246"/>
            <a:ext cx="4353666" cy="59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O que é ser Médium de si mesmo? - YouTube">
            <a:extLst>
              <a:ext uri="{FF2B5EF4-FFF2-40B4-BE49-F238E27FC236}">
                <a16:creationId xmlns:a16="http://schemas.microsoft.com/office/drawing/2014/main" id="{5553AFB2-42B2-FD27-87FD-763DD730E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8"/>
          <a:stretch/>
        </p:blipFill>
        <p:spPr bwMode="auto">
          <a:xfrm>
            <a:off x="330063" y="2130634"/>
            <a:ext cx="4271953" cy="2567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O que é ser Médium de si mesmo? - YouTube">
            <a:extLst>
              <a:ext uri="{FF2B5EF4-FFF2-40B4-BE49-F238E27FC236}">
                <a16:creationId xmlns:a16="http://schemas.microsoft.com/office/drawing/2014/main" id="{18849A94-6F96-FC33-EB09-65B57A8EDA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2" t="62917" r="26105"/>
          <a:stretch/>
        </p:blipFill>
        <p:spPr bwMode="auto">
          <a:xfrm>
            <a:off x="4050313" y="3605050"/>
            <a:ext cx="593743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136977B5-7ED6-2D50-29D9-EBCEB755EC7F}"/>
              </a:ext>
            </a:extLst>
          </p:cNvPr>
          <p:cNvSpPr/>
          <p:nvPr/>
        </p:nvSpPr>
        <p:spPr>
          <a:xfrm>
            <a:off x="4956463" y="432245"/>
            <a:ext cx="6905473" cy="434996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46F61D4-FC9F-7211-55D4-D15642DD70D8}"/>
              </a:ext>
            </a:extLst>
          </p:cNvPr>
          <p:cNvSpPr/>
          <p:nvPr/>
        </p:nvSpPr>
        <p:spPr>
          <a:xfrm>
            <a:off x="4947468" y="4908331"/>
            <a:ext cx="6905473" cy="15174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66E6438-1CFC-19BB-8256-601FFB78D704}"/>
              </a:ext>
            </a:extLst>
          </p:cNvPr>
          <p:cNvSpPr txBox="1"/>
          <p:nvPr/>
        </p:nvSpPr>
        <p:spPr>
          <a:xfrm>
            <a:off x="4965459" y="554107"/>
            <a:ext cx="698718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1" u="none" strike="noStrike" kern="1200" cap="none" spc="0" normalizeH="0" baseline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O Discípulo de Jesus deverá ser forte, animado de fé robusta e firme para executar </a:t>
            </a:r>
            <a:r>
              <a:rPr kumimoji="0" lang="pt-BR" sz="2000" b="1" i="1" u="sng" strike="noStrike" kern="1200" cap="none" spc="0" normalizeH="0" baseline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programa individual </a:t>
            </a:r>
            <a:r>
              <a:rPr kumimoji="0" lang="pt-BR" sz="2000" b="1" i="1" u="none" strike="noStrike" kern="1200" cap="none" spc="0" normalizeH="0" baseline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com grande possibilidade de bom êxito.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1" u="none" strike="noStrike" kern="1200" cap="none" spc="0" normalizeH="0" baseline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Sabe que os esforços feitos 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(E. A. E.) 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operaram em seu íntimo profundas transformações, passando agora a ser  um homem diferente, consciente das atividades que lhe cabe empreender no campo coletivo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 </a:t>
            </a:r>
            <a:r>
              <a:rPr kumimoji="0" lang="pt-BR" sz="28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(</a:t>
            </a:r>
            <a:r>
              <a:rPr lang="pt-BR" sz="2400" b="1" i="1" dirty="0">
                <a:solidFill>
                  <a:srgbClr val="C00000"/>
                </a:solidFill>
                <a:latin typeface="Avenir Next LT Pro" panose="020B0502020104020203"/>
              </a:rPr>
              <a:t>O Cristão no Lar, no Meio Profano e no Meio Religioso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)</a:t>
            </a:r>
            <a:endParaRPr kumimoji="0" lang="pt-BR" sz="20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venir Next LT Pro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1" u="none" strike="noStrike" kern="1200" cap="none" spc="0" normalizeH="0" baseline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Entende que deverá comungar diariamente com os Benfeitores Espirituais 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(</a:t>
            </a:r>
            <a:r>
              <a:rPr lang="pt-BR" sz="2000" b="1" i="1" noProof="0" dirty="0">
                <a:solidFill>
                  <a:srgbClr val="C00000"/>
                </a:solidFill>
                <a:latin typeface="Avenir Next LT Pro" panose="020B0502020104020203"/>
              </a:rPr>
              <a:t>M</a:t>
            </a:r>
            <a:r>
              <a:rPr kumimoji="0" lang="pt-BR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ediunidade em Ação)</a:t>
            </a:r>
            <a:r>
              <a:rPr kumimoji="0" lang="pt-BR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 </a:t>
            </a:r>
            <a:r>
              <a:rPr kumimoji="0" lang="pt-BR" sz="2000" b="1" i="1" u="none" strike="noStrike" kern="1200" cap="none" spc="0" normalizeH="0" baseline="0" noProof="0" dirty="0">
                <a:ln>
                  <a:solidFill>
                    <a:schemeClr val="accent1">
                      <a:lumMod val="50000"/>
                    </a:schemeClr>
                  </a:solidFill>
                </a:ln>
                <a:effectLst/>
                <a:uLnTx/>
                <a:uFillTx/>
                <a:latin typeface="Avenir Next LT Pro" panose="020B0502020104020203"/>
                <a:ea typeface="+mn-ea"/>
                <a:cs typeface="+mn-cs"/>
              </a:rPr>
              <a:t>que operam no mundo sob a direção superior do próprio Mestre Jesus.</a:t>
            </a:r>
            <a:endParaRPr kumimoji="0" lang="pt-BR" b="1" i="1" u="none" strike="noStrike" kern="1200" cap="none" spc="0" normalizeH="0" baseline="0" noProof="0" dirty="0">
              <a:ln>
                <a:solidFill>
                  <a:schemeClr val="accent1">
                    <a:lumMod val="50000"/>
                  </a:schemeClr>
                </a:solidFill>
              </a:ln>
              <a:effectLst/>
              <a:uLnTx/>
              <a:uFillTx/>
              <a:latin typeface="Avenir Next LT Pro" panose="020B0502020104020203"/>
              <a:ea typeface="+mn-ea"/>
              <a:cs typeface="+mn-cs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DE8FFE5-EAEF-E1DF-B646-A48AD9D1DD50}"/>
              </a:ext>
            </a:extLst>
          </p:cNvPr>
          <p:cNvSpPr/>
          <p:nvPr/>
        </p:nvSpPr>
        <p:spPr>
          <a:xfrm>
            <a:off x="6237849" y="4894980"/>
            <a:ext cx="43247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COMUNICAÇÃO </a:t>
            </a:r>
          </a:p>
          <a:p>
            <a:pPr algn="ctr"/>
            <a:r>
              <a:rPr lang="pt-BR" sz="4800" b="1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INTERIOR</a:t>
            </a:r>
            <a:endParaRPr lang="pt-BR" sz="4800" b="1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054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36977B5-7ED6-2D50-29D9-EBCEB755EC7F}"/>
              </a:ext>
            </a:extLst>
          </p:cNvPr>
          <p:cNvSpPr/>
          <p:nvPr/>
        </p:nvSpPr>
        <p:spPr>
          <a:xfrm>
            <a:off x="4956463" y="432245"/>
            <a:ext cx="6905473" cy="434996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46F61D4-FC9F-7211-55D4-D15642DD70D8}"/>
              </a:ext>
            </a:extLst>
          </p:cNvPr>
          <p:cNvSpPr/>
          <p:nvPr/>
        </p:nvSpPr>
        <p:spPr>
          <a:xfrm>
            <a:off x="4947468" y="4908331"/>
            <a:ext cx="6905473" cy="15174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8" name="Picture 4" descr="Guia do Discípulo - a Testemunhação | Amazon.com.br">
            <a:extLst>
              <a:ext uri="{FF2B5EF4-FFF2-40B4-BE49-F238E27FC236}">
                <a16:creationId xmlns:a16="http://schemas.microsoft.com/office/drawing/2014/main" id="{50EA43B6-FCE7-2EFE-B1B3-F6B2A6453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8" y="432245"/>
            <a:ext cx="4314772" cy="5993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D828FA0-7E4A-648D-3A78-A37ED1FDDFC1}"/>
              </a:ext>
            </a:extLst>
          </p:cNvPr>
          <p:cNvSpPr/>
          <p:nvPr/>
        </p:nvSpPr>
        <p:spPr>
          <a:xfrm>
            <a:off x="5192108" y="5060299"/>
            <a:ext cx="663202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3600" b="1" i="1" cap="none" spc="0" dirty="0">
                <a:ln w="0"/>
                <a:solidFill>
                  <a:schemeClr val="bg1"/>
                </a:solidFill>
              </a:rPr>
              <a:t>Capítulo Sentido e Fins da Preparação </a:t>
            </a:r>
            <a:r>
              <a:rPr lang="pt-BR" sz="3200" i="1" cap="none" spc="0" dirty="0">
                <a:ln w="0"/>
                <a:solidFill>
                  <a:schemeClr val="bg1"/>
                </a:solidFill>
              </a:rPr>
              <a:t>(pag. 6 e 7 da 2ª edição)</a:t>
            </a:r>
            <a:endParaRPr lang="pt-BR" sz="3600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63A192C-14AB-C796-B9D1-D42991A43CC0}"/>
              </a:ext>
            </a:extLst>
          </p:cNvPr>
          <p:cNvSpPr/>
          <p:nvPr/>
        </p:nvSpPr>
        <p:spPr>
          <a:xfrm>
            <a:off x="5145648" y="597372"/>
            <a:ext cx="6794099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2400" b="1" i="1" cap="none" spc="0" dirty="0">
                <a:ln w="0"/>
                <a:solidFill>
                  <a:schemeClr val="tx1"/>
                </a:solidFill>
              </a:rPr>
              <a:t>Saberá também, porque isso deve ter sentido em si mesmo, que desenvolveu determinada capacidade mediúnica, mas ou menos ampla, segundo o ponto evolutivo que alcançou com esta preparação.</a:t>
            </a:r>
          </a:p>
          <a:p>
            <a:r>
              <a:rPr lang="pt-BR" sz="2400" b="1" i="1" dirty="0">
                <a:ln w="0"/>
              </a:rPr>
              <a:t>Esse desenvolvimento psíquico vale como novas armas ou </a:t>
            </a:r>
            <a:r>
              <a:rPr lang="pt-BR" sz="2800" b="1" i="1" dirty="0">
                <a:ln w="0"/>
                <a:solidFill>
                  <a:srgbClr val="FF0000"/>
                </a:solidFill>
              </a:rPr>
              <a:t>recursos</a:t>
            </a:r>
            <a:r>
              <a:rPr lang="pt-BR" sz="2400" b="1" i="1" dirty="0">
                <a:ln w="0"/>
              </a:rPr>
              <a:t> que se oferecem aos discípulos para benefício das tarefas que deverão realizar no campo coletivo.</a:t>
            </a:r>
          </a:p>
          <a:p>
            <a:r>
              <a:rPr lang="pt-BR" sz="2400" b="1" i="1" cap="none" spc="0" dirty="0">
                <a:ln w="0"/>
                <a:solidFill>
                  <a:schemeClr val="tx1"/>
                </a:solidFill>
              </a:rPr>
              <a:t>Ele deverá </a:t>
            </a:r>
            <a:r>
              <a:rPr lang="pt-BR" sz="2400" b="1" i="1" cap="none" spc="0" dirty="0">
                <a:ln w="0"/>
                <a:solidFill>
                  <a:srgbClr val="FF0000"/>
                </a:solidFill>
              </a:rPr>
              <a:t>SER MÉDIUM DE SI MESMO</a:t>
            </a:r>
            <a:r>
              <a:rPr lang="pt-BR" sz="2400" b="1" i="1" cap="none" spc="0" dirty="0">
                <a:ln w="0"/>
                <a:solidFill>
                  <a:schemeClr val="tx1"/>
                </a:solidFill>
              </a:rPr>
              <a:t>, bastando comungar diariamente com os benfeitores espirituais ligados ao seu trabalho.</a:t>
            </a:r>
          </a:p>
        </p:txBody>
      </p:sp>
    </p:spTree>
    <p:extLst>
      <p:ext uri="{BB962C8B-B14F-4D97-AF65-F5344CB8AC3E}">
        <p14:creationId xmlns:p14="http://schemas.microsoft.com/office/powerpoint/2010/main" val="675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136977B5-7ED6-2D50-29D9-EBCEB755EC7F}"/>
              </a:ext>
            </a:extLst>
          </p:cNvPr>
          <p:cNvSpPr/>
          <p:nvPr/>
        </p:nvSpPr>
        <p:spPr>
          <a:xfrm>
            <a:off x="4956463" y="432245"/>
            <a:ext cx="6905473" cy="434996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46F61D4-FC9F-7211-55D4-D15642DD70D8}"/>
              </a:ext>
            </a:extLst>
          </p:cNvPr>
          <p:cNvSpPr/>
          <p:nvPr/>
        </p:nvSpPr>
        <p:spPr>
          <a:xfrm>
            <a:off x="4947468" y="4908331"/>
            <a:ext cx="6905473" cy="151742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Picture 2" descr="Ética Utilitarista | Entenda o Que É e Como Funciona">
            <a:extLst>
              <a:ext uri="{FF2B5EF4-FFF2-40B4-BE49-F238E27FC236}">
                <a16:creationId xmlns:a16="http://schemas.microsoft.com/office/drawing/2014/main" id="{F4E38BAC-0367-56BE-A067-D332793D6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6" t="3505" r="30908"/>
          <a:stretch/>
        </p:blipFill>
        <p:spPr bwMode="auto">
          <a:xfrm>
            <a:off x="157654" y="432245"/>
            <a:ext cx="4487917" cy="5993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Ética Utilitarista | Entenda o Que É e Como Funciona">
            <a:extLst>
              <a:ext uri="{FF2B5EF4-FFF2-40B4-BE49-F238E27FC236}">
                <a16:creationId xmlns:a16="http://schemas.microsoft.com/office/drawing/2014/main" id="{78D9290D-CD91-CDB4-F944-17CD4BC77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878E94"/>
              </a:clrFrom>
              <a:clrTo>
                <a:srgbClr val="878E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8" t="25361" r="36067" b="63568"/>
          <a:stretch/>
        </p:blipFill>
        <p:spPr bwMode="auto">
          <a:xfrm>
            <a:off x="4956463" y="548291"/>
            <a:ext cx="2926296" cy="924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Ética Utilitarista | Entenda o Que É e Como Funciona">
            <a:extLst>
              <a:ext uri="{FF2B5EF4-FFF2-40B4-BE49-F238E27FC236}">
                <a16:creationId xmlns:a16="http://schemas.microsoft.com/office/drawing/2014/main" id="{597C7097-4204-E39F-E7BD-96F89C7B8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878E94"/>
              </a:clrFrom>
              <a:clrTo>
                <a:srgbClr val="878E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8" t="34859" r="36067" b="54321"/>
          <a:stretch/>
        </p:blipFill>
        <p:spPr bwMode="auto">
          <a:xfrm>
            <a:off x="4956463" y="1636812"/>
            <a:ext cx="2926296" cy="903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Ética Utilitarista | Entenda o Que É e Como Funciona">
            <a:extLst>
              <a:ext uri="{FF2B5EF4-FFF2-40B4-BE49-F238E27FC236}">
                <a16:creationId xmlns:a16="http://schemas.microsoft.com/office/drawing/2014/main" id="{33AD2EE8-A9A2-AC70-6B28-245C65330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878E94"/>
              </a:clrFrom>
              <a:clrTo>
                <a:srgbClr val="878E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8" t="44987" r="36067" b="43690"/>
          <a:stretch/>
        </p:blipFill>
        <p:spPr bwMode="auto">
          <a:xfrm>
            <a:off x="4947468" y="2722354"/>
            <a:ext cx="2926296" cy="945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Ética Utilitarista | Entenda o Que É e Como Funciona">
            <a:extLst>
              <a:ext uri="{FF2B5EF4-FFF2-40B4-BE49-F238E27FC236}">
                <a16:creationId xmlns:a16="http://schemas.microsoft.com/office/drawing/2014/main" id="{BDF7313C-ACB0-4B57-C145-D5CA066C83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878E94"/>
              </a:clrFrom>
              <a:clrTo>
                <a:srgbClr val="878E9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68" t="55354" r="36067" b="34583"/>
          <a:stretch/>
        </p:blipFill>
        <p:spPr bwMode="auto">
          <a:xfrm>
            <a:off x="4956463" y="3820104"/>
            <a:ext cx="2926296" cy="840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C2C2571F-98F7-C1FF-94FE-7B9D4AD67E13}"/>
              </a:ext>
            </a:extLst>
          </p:cNvPr>
          <p:cNvSpPr/>
          <p:nvPr/>
        </p:nvSpPr>
        <p:spPr>
          <a:xfrm>
            <a:off x="7917806" y="796017"/>
            <a:ext cx="28360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 T E R </a:t>
            </a:r>
            <a:r>
              <a:rPr lang="pt-BR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pt-B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 E R </a:t>
            </a:r>
            <a:endParaRPr lang="pt-B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EF65A8A8-AB31-3A1C-F76F-A0041B9C8788}"/>
              </a:ext>
            </a:extLst>
          </p:cNvPr>
          <p:cNvSpPr/>
          <p:nvPr/>
        </p:nvSpPr>
        <p:spPr>
          <a:xfrm>
            <a:off x="7917806" y="1847168"/>
            <a:ext cx="37122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0"/>
                <a:solidFill>
                  <a:schemeClr val="tx1"/>
                </a:solidFill>
              </a:rPr>
              <a:t>= IDOLATRIA DO CONSUMO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C96AD79-D11B-B730-809D-50065F6F1FD5}"/>
              </a:ext>
            </a:extLst>
          </p:cNvPr>
          <p:cNvSpPr/>
          <p:nvPr/>
        </p:nvSpPr>
        <p:spPr>
          <a:xfrm>
            <a:off x="7917806" y="3007510"/>
            <a:ext cx="35006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0"/>
                <a:solidFill>
                  <a:schemeClr val="tx1"/>
                </a:solidFill>
              </a:rPr>
              <a:t>= GOSTO PELO EXCLUSIVO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0606308-A89C-7EA3-0FAE-3D891AD9F83C}"/>
              </a:ext>
            </a:extLst>
          </p:cNvPr>
          <p:cNvSpPr/>
          <p:nvPr/>
        </p:nvSpPr>
        <p:spPr>
          <a:xfrm>
            <a:off x="7953847" y="4017161"/>
            <a:ext cx="277967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1" cap="none" spc="0" dirty="0">
                <a:ln w="0"/>
                <a:solidFill>
                  <a:schemeClr val="tx1"/>
                </a:solidFill>
              </a:rPr>
              <a:t>= APEGO A IMAGEM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E3600E8-6746-5F50-8EAA-D5FFE4326477}"/>
              </a:ext>
            </a:extLst>
          </p:cNvPr>
          <p:cNvSpPr/>
          <p:nvPr/>
        </p:nvSpPr>
        <p:spPr>
          <a:xfrm>
            <a:off x="5411754" y="5267428"/>
            <a:ext cx="61038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i="1" dirty="0">
                <a:ln w="0"/>
                <a:solidFill>
                  <a:schemeClr val="bg1"/>
                </a:solidFill>
              </a:rPr>
              <a:t>COMUNICAÇÃO INTERPESSOAL</a:t>
            </a:r>
            <a:endParaRPr lang="pt-BR" sz="36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129C6E6-78B5-53D2-E62A-C2340F3DA1C0}"/>
              </a:ext>
            </a:extLst>
          </p:cNvPr>
          <p:cNvSpPr/>
          <p:nvPr/>
        </p:nvSpPr>
        <p:spPr>
          <a:xfrm>
            <a:off x="301038" y="497561"/>
            <a:ext cx="42650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solidFill>
                  <a:schemeClr val="tx1"/>
                </a:solidFill>
              </a:rPr>
              <a:t>EDUCAÇÃO DO MUNDO</a:t>
            </a:r>
          </a:p>
        </p:txBody>
      </p:sp>
    </p:spTree>
    <p:extLst>
      <p:ext uri="{BB962C8B-B14F-4D97-AF65-F5344CB8AC3E}">
        <p14:creationId xmlns:p14="http://schemas.microsoft.com/office/powerpoint/2010/main" val="332457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FA1B9CAC-ABAE-6C43-F2FD-E0E0C76278EF}"/>
              </a:ext>
            </a:extLst>
          </p:cNvPr>
          <p:cNvSpPr/>
          <p:nvPr/>
        </p:nvSpPr>
        <p:spPr>
          <a:xfrm>
            <a:off x="7802398" y="1309255"/>
            <a:ext cx="4389602" cy="49664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0" name="Picture 2" descr="Quem está em Cristo não precisa ficar na defensiva - Café com Deus - RTM  Brasil">
            <a:extLst>
              <a:ext uri="{FF2B5EF4-FFF2-40B4-BE49-F238E27FC236}">
                <a16:creationId xmlns:a16="http://schemas.microsoft.com/office/drawing/2014/main" id="{0C004045-78B4-E33C-31B8-C0C8876B6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04" t="17051" r="15576" b="10182"/>
          <a:stretch/>
        </p:blipFill>
        <p:spPr bwMode="auto">
          <a:xfrm>
            <a:off x="7666177" y="1842657"/>
            <a:ext cx="4230255" cy="415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uvem 3">
            <a:extLst>
              <a:ext uri="{FF2B5EF4-FFF2-40B4-BE49-F238E27FC236}">
                <a16:creationId xmlns:a16="http://schemas.microsoft.com/office/drawing/2014/main" id="{F96978EC-EAF3-BB50-EB30-7481E3EDF88C}"/>
              </a:ext>
            </a:extLst>
          </p:cNvPr>
          <p:cNvSpPr/>
          <p:nvPr/>
        </p:nvSpPr>
        <p:spPr>
          <a:xfrm rot="763521">
            <a:off x="10214537" y="1433785"/>
            <a:ext cx="1992084" cy="144254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8CE1418-8F9A-722D-89FE-8E17DE93072F}"/>
              </a:ext>
            </a:extLst>
          </p:cNvPr>
          <p:cNvSpPr/>
          <p:nvPr/>
        </p:nvSpPr>
        <p:spPr>
          <a:xfrm rot="247091">
            <a:off x="10070265" y="1486362"/>
            <a:ext cx="22910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Estudo </a:t>
            </a:r>
          </a:p>
          <a:p>
            <a:pPr algn="ctr"/>
            <a:r>
              <a:rPr lang="pt-BR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Trabalho</a:t>
            </a:r>
            <a:endParaRPr lang="pt-BR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pt-BR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Reforma Interior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B0C4367-706D-B294-9057-D16E800C2258}"/>
              </a:ext>
            </a:extLst>
          </p:cNvPr>
          <p:cNvSpPr/>
          <p:nvPr/>
        </p:nvSpPr>
        <p:spPr>
          <a:xfrm>
            <a:off x="8845184" y="1436579"/>
            <a:ext cx="505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pic>
        <p:nvPicPr>
          <p:cNvPr id="8" name="Picture 2" descr="ETHOS CARIBE: ANÁLISIS SOCIOLÓGICO">
            <a:extLst>
              <a:ext uri="{FF2B5EF4-FFF2-40B4-BE49-F238E27FC236}">
                <a16:creationId xmlns:a16="http://schemas.microsoft.com/office/drawing/2014/main" id="{9E0FB5BC-0EEC-3004-B3D6-8260938D0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5" r="1739" b="11377"/>
          <a:stretch/>
        </p:blipFill>
        <p:spPr bwMode="auto">
          <a:xfrm>
            <a:off x="64650" y="1309256"/>
            <a:ext cx="7601526" cy="496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3371F10-692B-B3F8-397F-5B62E52C3E8C}"/>
              </a:ext>
            </a:extLst>
          </p:cNvPr>
          <p:cNvSpPr/>
          <p:nvPr/>
        </p:nvSpPr>
        <p:spPr>
          <a:xfrm>
            <a:off x="64649" y="5848907"/>
            <a:ext cx="2660073" cy="361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59B8C3-C4AC-A8CC-6E51-71472D19FDE7}"/>
              </a:ext>
            </a:extLst>
          </p:cNvPr>
          <p:cNvSpPr/>
          <p:nvPr/>
        </p:nvSpPr>
        <p:spPr>
          <a:xfrm>
            <a:off x="6536414" y="5459241"/>
            <a:ext cx="728546" cy="3613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7348EC59-FC30-7984-D789-776C9398D1B1}"/>
              </a:ext>
            </a:extLst>
          </p:cNvPr>
          <p:cNvSpPr/>
          <p:nvPr/>
        </p:nvSpPr>
        <p:spPr>
          <a:xfrm>
            <a:off x="73886" y="1535696"/>
            <a:ext cx="1126842" cy="36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7B33378A-823E-C065-2831-910DF5B7A69C}"/>
              </a:ext>
            </a:extLst>
          </p:cNvPr>
          <p:cNvSpPr/>
          <p:nvPr/>
        </p:nvSpPr>
        <p:spPr>
          <a:xfrm>
            <a:off x="1818820" y="2582979"/>
            <a:ext cx="543380" cy="50529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414A51FE-95FD-E032-736D-65DC1A4E6F07}"/>
              </a:ext>
            </a:extLst>
          </p:cNvPr>
          <p:cNvSpPr/>
          <p:nvPr/>
        </p:nvSpPr>
        <p:spPr>
          <a:xfrm>
            <a:off x="3059738" y="2794189"/>
            <a:ext cx="340180" cy="36139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99D5DAC8-D2D0-A792-333A-84AC7AF34CE7}"/>
              </a:ext>
            </a:extLst>
          </p:cNvPr>
          <p:cNvSpPr/>
          <p:nvPr/>
        </p:nvSpPr>
        <p:spPr>
          <a:xfrm>
            <a:off x="2456025" y="1535696"/>
            <a:ext cx="473441" cy="54324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BCC50F0F-EAE2-C5A6-F64C-7A3B181774F9}"/>
              </a:ext>
            </a:extLst>
          </p:cNvPr>
          <p:cNvSpPr/>
          <p:nvPr/>
        </p:nvSpPr>
        <p:spPr>
          <a:xfrm>
            <a:off x="5892042" y="2758260"/>
            <a:ext cx="644372" cy="36139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E31529EC-77C8-2CA6-FFF2-12A1278D9F5B}"/>
              </a:ext>
            </a:extLst>
          </p:cNvPr>
          <p:cNvSpPr/>
          <p:nvPr/>
        </p:nvSpPr>
        <p:spPr>
          <a:xfrm>
            <a:off x="6900687" y="1842657"/>
            <a:ext cx="340180" cy="36139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E9DC566-1D4C-2156-548A-9EA929009CD0}"/>
              </a:ext>
            </a:extLst>
          </p:cNvPr>
          <p:cNvSpPr/>
          <p:nvPr/>
        </p:nvSpPr>
        <p:spPr>
          <a:xfrm>
            <a:off x="5755820" y="2451393"/>
            <a:ext cx="340180" cy="36139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F2F7A2F-D854-08A3-033B-0279FB0F03AA}"/>
              </a:ext>
            </a:extLst>
          </p:cNvPr>
          <p:cNvSpPr/>
          <p:nvPr/>
        </p:nvSpPr>
        <p:spPr>
          <a:xfrm>
            <a:off x="3399917" y="1392560"/>
            <a:ext cx="784845" cy="47181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096D3445-D7A4-4FD6-793A-2FF516B564C7}"/>
              </a:ext>
            </a:extLst>
          </p:cNvPr>
          <p:cNvSpPr/>
          <p:nvPr/>
        </p:nvSpPr>
        <p:spPr>
          <a:xfrm>
            <a:off x="6502546" y="2598256"/>
            <a:ext cx="340180" cy="47976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80EF51B5-3432-689E-0084-C78438E9FE68}"/>
              </a:ext>
            </a:extLst>
          </p:cNvPr>
          <p:cNvSpPr/>
          <p:nvPr/>
        </p:nvSpPr>
        <p:spPr>
          <a:xfrm>
            <a:off x="93049" y="2573713"/>
            <a:ext cx="340180" cy="36139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88C2754-0B51-8894-E23B-28A4F1AE9244}"/>
              </a:ext>
            </a:extLst>
          </p:cNvPr>
          <p:cNvSpPr/>
          <p:nvPr/>
        </p:nvSpPr>
        <p:spPr>
          <a:xfrm>
            <a:off x="0" y="-10945"/>
            <a:ext cx="12192000" cy="120140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905241A-E0FE-0330-E9FA-A7A2EC2D32D4}"/>
              </a:ext>
            </a:extLst>
          </p:cNvPr>
          <p:cNvSpPr/>
          <p:nvPr/>
        </p:nvSpPr>
        <p:spPr>
          <a:xfrm>
            <a:off x="1209049" y="71678"/>
            <a:ext cx="9953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chemeClr val="bg1"/>
                </a:solidFill>
              </a:rPr>
              <a:t>CARACTERÍSTICA DESTE PÚBLICO?</a:t>
            </a:r>
          </a:p>
        </p:txBody>
      </p:sp>
    </p:spTree>
    <p:extLst>
      <p:ext uri="{BB962C8B-B14F-4D97-AF65-F5344CB8AC3E}">
        <p14:creationId xmlns:p14="http://schemas.microsoft.com/office/powerpoint/2010/main" val="401547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136FA55-7915-A643-7279-132D980D0ED3}"/>
              </a:ext>
            </a:extLst>
          </p:cNvPr>
          <p:cNvSpPr/>
          <p:nvPr/>
        </p:nvSpPr>
        <p:spPr>
          <a:xfrm>
            <a:off x="6463300" y="1328441"/>
            <a:ext cx="5040615" cy="353889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098" name="Picture 2" descr="Apresentação do PowerPoint">
            <a:extLst>
              <a:ext uri="{FF2B5EF4-FFF2-40B4-BE49-F238E27FC236}">
                <a16:creationId xmlns:a16="http://schemas.microsoft.com/office/drawing/2014/main" id="{3DE572AB-65C0-DE2F-F223-E68949FF5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" y="1328441"/>
            <a:ext cx="6069054" cy="490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B13DD84-ADD8-0D94-8A38-DDC1F97EC893}"/>
              </a:ext>
            </a:extLst>
          </p:cNvPr>
          <p:cNvSpPr/>
          <p:nvPr/>
        </p:nvSpPr>
        <p:spPr>
          <a:xfrm rot="21047183">
            <a:off x="1397282" y="1533871"/>
            <a:ext cx="11993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dirty="0">
                <a:ln w="0"/>
                <a:solidFill>
                  <a:schemeClr val="bg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E.S.E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EAA5067-A4C1-7B63-2EE5-366AFE837168}"/>
              </a:ext>
            </a:extLst>
          </p:cNvPr>
          <p:cNvSpPr/>
          <p:nvPr/>
        </p:nvSpPr>
        <p:spPr>
          <a:xfrm>
            <a:off x="3968732" y="1595911"/>
            <a:ext cx="9332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Cap.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2DE5528-015A-6EEA-A05B-85D627B02068}"/>
              </a:ext>
            </a:extLst>
          </p:cNvPr>
          <p:cNvSpPr txBox="1"/>
          <p:nvPr/>
        </p:nvSpPr>
        <p:spPr>
          <a:xfrm>
            <a:off x="4039915" y="1978196"/>
            <a:ext cx="7488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18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9336D8C-EF32-90EB-3F0D-EAB214AE31C5}"/>
              </a:ext>
            </a:extLst>
          </p:cNvPr>
          <p:cNvSpPr/>
          <p:nvPr/>
        </p:nvSpPr>
        <p:spPr>
          <a:xfrm>
            <a:off x="2110437" y="3598591"/>
            <a:ext cx="10702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Item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4F46D2C-8D48-8793-73BD-573BAF5891D9}"/>
              </a:ext>
            </a:extLst>
          </p:cNvPr>
          <p:cNvSpPr txBox="1"/>
          <p:nvPr/>
        </p:nvSpPr>
        <p:spPr>
          <a:xfrm>
            <a:off x="2259329" y="3971143"/>
            <a:ext cx="7304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12</a:t>
            </a:r>
            <a:endParaRPr lang="pt-BR" sz="3600" b="1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14AC979-66D5-9465-9FEF-DD632E0B5239}"/>
              </a:ext>
            </a:extLst>
          </p:cNvPr>
          <p:cNvSpPr txBox="1"/>
          <p:nvPr/>
        </p:nvSpPr>
        <p:spPr>
          <a:xfrm>
            <a:off x="6607000" y="1508931"/>
            <a:ext cx="475321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n>
                  <a:solidFill>
                    <a:schemeClr val="tx1"/>
                  </a:solidFill>
                </a:ln>
              </a:rPr>
              <a:t>Cap. XVIII – item 12.</a:t>
            </a:r>
          </a:p>
          <a:p>
            <a:pPr algn="ctr"/>
            <a:endParaRPr lang="pt-BR" sz="2800" b="1" dirty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pt-BR" sz="2800" b="1" dirty="0">
                <a:ln>
                  <a:solidFill>
                    <a:schemeClr val="tx1"/>
                  </a:solidFill>
                </a:ln>
              </a:rPr>
              <a:t>“O Espiritismo vem multiplicar o número dos chamados, e pela fé que proporciona, multiplicará também o número dos escolhidos.”</a:t>
            </a:r>
          </a:p>
        </p:txBody>
      </p:sp>
      <p:pic>
        <p:nvPicPr>
          <p:cNvPr id="15" name="Picture 2" descr="Resultado de imagem para evangelho segundo o espiritismo">
            <a:extLst>
              <a:ext uri="{FF2B5EF4-FFF2-40B4-BE49-F238E27FC236}">
                <a16:creationId xmlns:a16="http://schemas.microsoft.com/office/drawing/2014/main" id="{EE8498FB-28B1-09E2-7DA6-A398433857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8" r="12693"/>
          <a:stretch/>
        </p:blipFill>
        <p:spPr bwMode="auto">
          <a:xfrm rot="2083600">
            <a:off x="3357947" y="3647830"/>
            <a:ext cx="415722" cy="547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5BAFE310-FB33-0217-235B-4AA1562C219B}"/>
              </a:ext>
            </a:extLst>
          </p:cNvPr>
          <p:cNvSpPr/>
          <p:nvPr/>
        </p:nvSpPr>
        <p:spPr>
          <a:xfrm>
            <a:off x="14652" y="28508"/>
            <a:ext cx="12192000" cy="104135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D022B53-078D-12F0-1011-B3455424B6D3}"/>
              </a:ext>
            </a:extLst>
          </p:cNvPr>
          <p:cNvSpPr txBox="1"/>
          <p:nvPr/>
        </p:nvSpPr>
        <p:spPr>
          <a:xfrm>
            <a:off x="2259329" y="55528"/>
            <a:ext cx="7488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i="1" dirty="0">
                <a:ln w="0"/>
                <a:solidFill>
                  <a:schemeClr val="bg1"/>
                </a:solidFill>
              </a:rPr>
              <a:t>COMUNICAÇÃO ESPÍRITA</a:t>
            </a:r>
            <a:endParaRPr lang="pt-BR" sz="4800" b="1" i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FE0F971-2060-283D-A4D0-401D2BD4A4F0}"/>
              </a:ext>
            </a:extLst>
          </p:cNvPr>
          <p:cNvSpPr/>
          <p:nvPr/>
        </p:nvSpPr>
        <p:spPr>
          <a:xfrm>
            <a:off x="6463300" y="5035929"/>
            <a:ext cx="5040615" cy="119630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675756-9405-E149-497A-DE878F5A60E8}"/>
              </a:ext>
            </a:extLst>
          </p:cNvPr>
          <p:cNvSpPr txBox="1"/>
          <p:nvPr/>
        </p:nvSpPr>
        <p:spPr>
          <a:xfrm>
            <a:off x="6741177" y="5147556"/>
            <a:ext cx="47367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EVANGELHO SEGUNDO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O ESPIRITISMO</a:t>
            </a:r>
          </a:p>
        </p:txBody>
      </p:sp>
    </p:spTree>
    <p:extLst>
      <p:ext uri="{BB962C8B-B14F-4D97-AF65-F5344CB8AC3E}">
        <p14:creationId xmlns:p14="http://schemas.microsoft.com/office/powerpoint/2010/main" val="6642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40D6568-43A7-1051-DC2C-8496AAC0A62C}"/>
              </a:ext>
            </a:extLst>
          </p:cNvPr>
          <p:cNvSpPr/>
          <p:nvPr/>
        </p:nvSpPr>
        <p:spPr>
          <a:xfrm>
            <a:off x="9168620" y="1309255"/>
            <a:ext cx="3023380" cy="496641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74" name="Picture 2" descr="Fapesp disponibiliza mais R$ 15 milhões para pesquisas em pequenas empresas  - Pequenas Empresas Grandes Negócios | Empreendedorismo">
            <a:extLst>
              <a:ext uri="{FF2B5EF4-FFF2-40B4-BE49-F238E27FC236}">
                <a16:creationId xmlns:a16="http://schemas.microsoft.com/office/drawing/2014/main" id="{28F693D0-7B30-1DF7-D219-C118BDDE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" y="1296120"/>
            <a:ext cx="8953500" cy="498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E432B906-A3A8-1D17-DCA8-FFAEFF7882E3}"/>
              </a:ext>
            </a:extLst>
          </p:cNvPr>
          <p:cNvSpPr/>
          <p:nvPr/>
        </p:nvSpPr>
        <p:spPr>
          <a:xfrm>
            <a:off x="358543" y="5221007"/>
            <a:ext cx="3808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Alinhamento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1C425B2-190A-D943-2DFF-68E8CC20C323}"/>
              </a:ext>
            </a:extLst>
          </p:cNvPr>
          <p:cNvSpPr/>
          <p:nvPr/>
        </p:nvSpPr>
        <p:spPr>
          <a:xfrm>
            <a:off x="1027886" y="1626827"/>
            <a:ext cx="14540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COMO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E66A2A6-789D-EE1B-D8AC-78233F400519}"/>
              </a:ext>
            </a:extLst>
          </p:cNvPr>
          <p:cNvSpPr/>
          <p:nvPr/>
        </p:nvSpPr>
        <p:spPr>
          <a:xfrm>
            <a:off x="2666459" y="1178357"/>
            <a:ext cx="18408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PORQUE</a:t>
            </a:r>
            <a:endParaRPr lang="pt-BR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677118A-2BEE-6E1B-1204-EDEF4765F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470" y="2167697"/>
            <a:ext cx="2930422" cy="3315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2271B15-E931-2CA4-350F-BB1FEA39CDDD}"/>
              </a:ext>
            </a:extLst>
          </p:cNvPr>
          <p:cNvSpPr txBox="1"/>
          <p:nvPr/>
        </p:nvSpPr>
        <p:spPr>
          <a:xfrm>
            <a:off x="9198442" y="1315512"/>
            <a:ext cx="28773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n w="0"/>
                <a:solidFill>
                  <a:schemeClr val="bg1"/>
                </a:solidFill>
              </a:rPr>
              <a:t>PORQUE</a:t>
            </a:r>
            <a:endParaRPr lang="pt-BR" sz="48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58582A-1E1C-D9D9-D71B-313291D415D0}"/>
              </a:ext>
            </a:extLst>
          </p:cNvPr>
          <p:cNvSpPr txBox="1"/>
          <p:nvPr/>
        </p:nvSpPr>
        <p:spPr>
          <a:xfrm>
            <a:off x="8936265" y="5490648"/>
            <a:ext cx="3519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b="1" dirty="0">
                <a:ln w="0"/>
                <a:solidFill>
                  <a:schemeClr val="bg1"/>
                </a:solidFill>
              </a:rPr>
              <a:t>NOSSO IDEAL</a:t>
            </a:r>
            <a:endParaRPr lang="pt-BR" sz="40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3EF625D-A728-94E8-8FA5-20ADCEB55C9E}"/>
              </a:ext>
            </a:extLst>
          </p:cNvPr>
          <p:cNvSpPr/>
          <p:nvPr/>
        </p:nvSpPr>
        <p:spPr>
          <a:xfrm>
            <a:off x="5787979" y="1296120"/>
            <a:ext cx="27716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spc="50" dirty="0">
                <a:ln w="9525" cmpd="sng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EVANGELIZAÇÃO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11ACA7E1-2B3F-EEBE-3CB8-B3917D196557}"/>
              </a:ext>
            </a:extLst>
          </p:cNvPr>
          <p:cNvSpPr/>
          <p:nvPr/>
        </p:nvSpPr>
        <p:spPr>
          <a:xfrm>
            <a:off x="0" y="12163"/>
            <a:ext cx="12192000" cy="116619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AC7FCA3-852D-319E-EB45-22AA5A98CE2C}"/>
              </a:ext>
            </a:extLst>
          </p:cNvPr>
          <p:cNvSpPr txBox="1"/>
          <p:nvPr/>
        </p:nvSpPr>
        <p:spPr>
          <a:xfrm>
            <a:off x="2623789" y="119885"/>
            <a:ext cx="6312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i="1" dirty="0">
                <a:ln w="0"/>
                <a:solidFill>
                  <a:schemeClr val="bg1"/>
                </a:solidFill>
              </a:rPr>
              <a:t>MISSÃO DA ALIANÇA</a:t>
            </a:r>
            <a:endParaRPr lang="pt-BR" sz="4800" b="1" i="1" cap="none" spc="0" dirty="0">
              <a:ln w="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92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1819BAC-13FF-6226-D642-EE6604755DCF}"/>
              </a:ext>
            </a:extLst>
          </p:cNvPr>
          <p:cNvSpPr/>
          <p:nvPr/>
        </p:nvSpPr>
        <p:spPr>
          <a:xfrm>
            <a:off x="168641" y="1883228"/>
            <a:ext cx="4490446" cy="48582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36977B5-7ED6-2D50-29D9-EBCEB755EC7F}"/>
              </a:ext>
            </a:extLst>
          </p:cNvPr>
          <p:cNvSpPr/>
          <p:nvPr/>
        </p:nvSpPr>
        <p:spPr>
          <a:xfrm>
            <a:off x="4956463" y="1883228"/>
            <a:ext cx="6905473" cy="483663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46F61D4-FC9F-7211-55D4-D15642DD70D8}"/>
              </a:ext>
            </a:extLst>
          </p:cNvPr>
          <p:cNvSpPr/>
          <p:nvPr/>
        </p:nvSpPr>
        <p:spPr>
          <a:xfrm>
            <a:off x="0" y="31837"/>
            <a:ext cx="12192000" cy="16881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14861D0-0EB0-33F0-C374-FBBF1447B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8" y="2507617"/>
            <a:ext cx="3742371" cy="423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7604855D-D522-0AC4-0158-FBA56C59DC11}"/>
              </a:ext>
            </a:extLst>
          </p:cNvPr>
          <p:cNvSpPr txBox="1"/>
          <p:nvPr/>
        </p:nvSpPr>
        <p:spPr>
          <a:xfrm>
            <a:off x="5564109" y="1887772"/>
            <a:ext cx="569017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n w="0"/>
              </a:rPr>
              <a:t>EDUCAÇÃO NÃO</a:t>
            </a:r>
          </a:p>
          <a:p>
            <a:pPr algn="ctr"/>
            <a:r>
              <a:rPr lang="pt-BR" sz="4400" b="1" dirty="0">
                <a:ln w="0"/>
              </a:rPr>
              <a:t>T</a:t>
            </a:r>
            <a:r>
              <a:rPr lang="pt-BR" sz="4400" b="1" cap="none" spc="0" dirty="0">
                <a:ln w="0"/>
              </a:rPr>
              <a:t>RANSFORMA </a:t>
            </a:r>
          </a:p>
          <a:p>
            <a:pPr algn="ctr"/>
            <a:r>
              <a:rPr lang="pt-BR" sz="4400" b="1" cap="none" spc="0" dirty="0">
                <a:ln w="0"/>
              </a:rPr>
              <a:t>O MUNDO.</a:t>
            </a:r>
          </a:p>
          <a:p>
            <a:pPr algn="ctr"/>
            <a:r>
              <a:rPr lang="pt-BR" sz="4400" b="1" dirty="0">
                <a:ln w="0"/>
              </a:rPr>
              <a:t>EDUCAÇÃO MUDA </a:t>
            </a:r>
          </a:p>
          <a:p>
            <a:pPr algn="ctr"/>
            <a:r>
              <a:rPr lang="pt-BR" sz="4400" b="1" dirty="0">
                <a:ln w="0"/>
              </a:rPr>
              <a:t>AS PESSOAS.</a:t>
            </a:r>
          </a:p>
          <a:p>
            <a:pPr algn="ctr"/>
            <a:r>
              <a:rPr lang="pt-BR" sz="4400" b="1" u="sng" cap="none" spc="0" dirty="0">
                <a:ln w="0"/>
                <a:solidFill>
                  <a:srgbClr val="C00000"/>
                </a:solidFill>
              </a:rPr>
              <a:t>PESSOAS MUDAM </a:t>
            </a:r>
          </a:p>
          <a:p>
            <a:pPr algn="ctr"/>
            <a:r>
              <a:rPr lang="pt-BR" sz="4400" b="1" u="sng" cap="none" spc="0" dirty="0">
                <a:ln w="0"/>
                <a:solidFill>
                  <a:srgbClr val="C00000"/>
                </a:solidFill>
              </a:rPr>
              <a:t>O MUNDO. </a:t>
            </a:r>
            <a:endParaRPr lang="pt-BR" u="sng" dirty="0">
              <a:solidFill>
                <a:srgbClr val="C00000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C5A4443-E164-67EA-2B54-73F908554723}"/>
              </a:ext>
            </a:extLst>
          </p:cNvPr>
          <p:cNvSpPr txBox="1"/>
          <p:nvPr/>
        </p:nvSpPr>
        <p:spPr>
          <a:xfrm>
            <a:off x="468084" y="0"/>
            <a:ext cx="11462657" cy="112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“O QUE VOS DIGO NA ESCURIDÃO, DIZEI-O À LUZ DO DIA E O QUE VOS DIGO AO OUVIDO, PROCLAMAI-O DO ALTO DOS TELHADOS”</a:t>
            </a:r>
            <a:endParaRPr lang="pt-BR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39E7126-6E4A-29BB-3E8D-0D96C8745DA4}"/>
              </a:ext>
            </a:extLst>
          </p:cNvPr>
          <p:cNvSpPr txBox="1"/>
          <p:nvPr/>
        </p:nvSpPr>
        <p:spPr>
          <a:xfrm>
            <a:off x="4161063" y="1035785"/>
            <a:ext cx="42644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(MATEUS 10:27 )</a:t>
            </a:r>
            <a:endParaRPr lang="pt-BR" sz="4000" i="1" dirty="0"/>
          </a:p>
        </p:txBody>
      </p:sp>
    </p:spTree>
    <p:extLst>
      <p:ext uri="{BB962C8B-B14F-4D97-AF65-F5344CB8AC3E}">
        <p14:creationId xmlns:p14="http://schemas.microsoft.com/office/powerpoint/2010/main" val="93196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440</Words>
  <Application>Microsoft Office PowerPoint</Application>
  <PresentationFormat>Widescreen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Forte</vt:lpstr>
      <vt:lpstr>Leelawadee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Milton Antunes Martins</dc:creator>
  <cp:lastModifiedBy>Milton Antunes Martins</cp:lastModifiedBy>
  <cp:revision>35</cp:revision>
  <dcterms:created xsi:type="dcterms:W3CDTF">2023-08-08T11:31:52Z</dcterms:created>
  <dcterms:modified xsi:type="dcterms:W3CDTF">2024-02-10T14:25:27Z</dcterms:modified>
</cp:coreProperties>
</file>